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PT Sans Narrow"/>
      <p:regular r:id="rId19"/>
      <p:bold r:id="rId20"/>
    </p:embeddedFont>
    <p:embeddedFont>
      <p:font typeface="Open Sans"/>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TSansNarrow-bold.fntdata"/><Relationship Id="rId11" Type="http://schemas.openxmlformats.org/officeDocument/2006/relationships/slide" Target="slides/slide6.xml"/><Relationship Id="rId22" Type="http://schemas.openxmlformats.org/officeDocument/2006/relationships/font" Target="fonts/OpenSans-bold.fntdata"/><Relationship Id="rId10" Type="http://schemas.openxmlformats.org/officeDocument/2006/relationships/slide" Target="slides/slide5.xml"/><Relationship Id="rId21" Type="http://schemas.openxmlformats.org/officeDocument/2006/relationships/font" Target="fonts/OpenSans-regular.fntdata"/><Relationship Id="rId13" Type="http://schemas.openxmlformats.org/officeDocument/2006/relationships/slide" Target="slides/slide8.xml"/><Relationship Id="rId24" Type="http://schemas.openxmlformats.org/officeDocument/2006/relationships/font" Target="fonts/OpenSans-boldItalic.fntdata"/><Relationship Id="rId12" Type="http://schemas.openxmlformats.org/officeDocument/2006/relationships/slide" Target="slides/slide7.xml"/><Relationship Id="rId23" Type="http://schemas.openxmlformats.org/officeDocument/2006/relationships/font" Target="fonts/OpenSa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TSansNarrow-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5b1d70e434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5b1d70e434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5ae500b5cf_3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5ae500b5cf_3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5ae500b5cf_3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5ae500b5cf_3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5ae500b5cf_3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5ae500b5cf_3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5ae500b5cf_3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5ae500b5cf_3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5ae500b5cf_3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5ae500b5cf_3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5ae500b5cf_3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5ae500b5cf_3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5b155b738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5b155b73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5ae500b5c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5ae500b5c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5ae500b5cf_3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5ae500b5cf_3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5b1d70e434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5b1d70e434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5b1d70e434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5b1d70e43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5b1d70e434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5b1d70e434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hyperlink" Target="http://drive.google.com/file/d/1o11GIXbvYcYFR4HiUtKG9Zp-tuCPVFEr/view" TargetMode="External"/><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3.jpg"/><Relationship Id="rId5" Type="http://schemas.openxmlformats.org/officeDocument/2006/relationships/image" Target="../media/image10.jpg"/><Relationship Id="rId6" Type="http://schemas.openxmlformats.org/officeDocument/2006/relationships/image" Target="../media/image9.jpg"/><Relationship Id="rId7"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5.jpg"/><Relationship Id="rId5" Type="http://schemas.openxmlformats.org/officeDocument/2006/relationships/image" Target="../media/image12.jpg"/><Relationship Id="rId6" Type="http://schemas.openxmlformats.org/officeDocument/2006/relationships/image" Target="../media/image7.jpg"/><Relationship Id="rId7"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3"/>
          <p:cNvPicPr preferRelativeResize="0"/>
          <p:nvPr/>
        </p:nvPicPr>
        <p:blipFill>
          <a:blip r:embed="rId3">
            <a:alphaModFix/>
          </a:blip>
          <a:stretch>
            <a:fillRect/>
          </a:stretch>
        </p:blipFill>
        <p:spPr>
          <a:xfrm>
            <a:off x="4572000" y="1359425"/>
            <a:ext cx="3568876" cy="2424650"/>
          </a:xfrm>
          <a:prstGeom prst="rect">
            <a:avLst/>
          </a:prstGeom>
          <a:noFill/>
          <a:ln>
            <a:noFill/>
          </a:ln>
        </p:spPr>
      </p:pic>
      <p:sp>
        <p:nvSpPr>
          <p:cNvPr id="67" name="Google Shape;67;p13"/>
          <p:cNvSpPr txBox="1"/>
          <p:nvPr>
            <p:ph type="ctrTitle"/>
          </p:nvPr>
        </p:nvSpPr>
        <p:spPr>
          <a:xfrm>
            <a:off x="1003650" y="1765789"/>
            <a:ext cx="7136700" cy="10224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solidFill>
                  <a:srgbClr val="0C343D"/>
                </a:solidFill>
              </a:rPr>
              <a:t>Troubles in </a:t>
            </a:r>
            <a:r>
              <a:rPr lang="en-GB"/>
              <a:t>Corinth</a:t>
            </a:r>
            <a:endParaRPr/>
          </a:p>
        </p:txBody>
      </p:sp>
      <p:sp>
        <p:nvSpPr>
          <p:cNvPr id="68" name="Google Shape;68;p13"/>
          <p:cNvSpPr txBox="1"/>
          <p:nvPr>
            <p:ph idx="1" type="subTitle"/>
          </p:nvPr>
        </p:nvSpPr>
        <p:spPr>
          <a:xfrm>
            <a:off x="1004150" y="3263625"/>
            <a:ext cx="3522600" cy="666600"/>
          </a:xfrm>
          <a:prstGeom prst="rect">
            <a:avLst/>
          </a:prstGeom>
        </p:spPr>
        <p:txBody>
          <a:bodyPr anchorCtr="0" anchor="t" bIns="91425" lIns="91425" spcFirstLastPara="1" rIns="91425" wrap="square" tIns="91425">
            <a:normAutofit fontScale="92500"/>
          </a:bodyPr>
          <a:lstStyle/>
          <a:p>
            <a:pPr indent="0" lvl="0" marL="0" rtl="0" algn="l">
              <a:lnSpc>
                <a:spcPct val="80000"/>
              </a:lnSpc>
              <a:spcBef>
                <a:spcPts val="0"/>
              </a:spcBef>
              <a:spcAft>
                <a:spcPts val="0"/>
              </a:spcAft>
              <a:buNone/>
            </a:pPr>
            <a:r>
              <a:rPr lang="en-GB" sz="2100">
                <a:solidFill>
                  <a:srgbClr val="000000"/>
                </a:solidFill>
              </a:rPr>
              <a:t>An </a:t>
            </a:r>
            <a:r>
              <a:rPr lang="en-GB" sz="2100">
                <a:solidFill>
                  <a:schemeClr val="accent1"/>
                </a:solidFill>
              </a:rPr>
              <a:t>urgent</a:t>
            </a:r>
            <a:r>
              <a:rPr lang="en-GB" sz="2100">
                <a:solidFill>
                  <a:srgbClr val="000000"/>
                </a:solidFill>
              </a:rPr>
              <a:t> message to the Corinthian Church of Christ</a:t>
            </a:r>
            <a:endParaRPr sz="2100">
              <a:solidFill>
                <a:srgbClr val="000000"/>
              </a:solidFill>
            </a:endParaRPr>
          </a:p>
        </p:txBody>
      </p:sp>
      <p:sp>
        <p:nvSpPr>
          <p:cNvPr id="69" name="Google Shape;69;p13"/>
          <p:cNvSpPr txBox="1"/>
          <p:nvPr/>
        </p:nvSpPr>
        <p:spPr>
          <a:xfrm>
            <a:off x="-1834275" y="1834275"/>
            <a:ext cx="919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Open Sans"/>
              <a:ea typeface="Open Sans"/>
              <a:cs typeface="Open Sans"/>
              <a:sym typeface="Open Sans"/>
            </a:endParaRPr>
          </a:p>
        </p:txBody>
      </p:sp>
      <p:pic>
        <p:nvPicPr>
          <p:cNvPr id="70" name="Google Shape;70;p13" title="Greek Music - Patinada Of Smyrna.mp3">
            <a:hlinkClick r:id="rId4"/>
          </p:cNvPr>
          <p:cNvPicPr preferRelativeResize="0"/>
          <p:nvPr/>
        </p:nvPicPr>
        <p:blipFill>
          <a:blip r:embed="rId5">
            <a:alphaModFix/>
          </a:blip>
          <a:stretch>
            <a:fillRect/>
          </a:stretch>
        </p:blipFill>
        <p:spPr>
          <a:xfrm>
            <a:off x="4343400" y="4405650"/>
            <a:ext cx="457200" cy="457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id="75" name="Google Shape;75;p14"/>
          <p:cNvPicPr preferRelativeResize="0"/>
          <p:nvPr/>
        </p:nvPicPr>
        <p:blipFill>
          <a:blip r:embed="rId3">
            <a:alphaModFix/>
          </a:blip>
          <a:stretch>
            <a:fillRect/>
          </a:stretch>
        </p:blipFill>
        <p:spPr>
          <a:xfrm rot="-233548">
            <a:off x="368176" y="2368203"/>
            <a:ext cx="3542447" cy="2352199"/>
          </a:xfrm>
          <a:prstGeom prst="rect">
            <a:avLst/>
          </a:prstGeom>
          <a:noFill/>
          <a:ln cap="flat" cmpd="sng" w="38100">
            <a:solidFill>
              <a:schemeClr val="lt1"/>
            </a:solidFill>
            <a:prstDash val="solid"/>
            <a:round/>
            <a:headEnd len="sm" w="sm" type="none"/>
            <a:tailEnd len="sm" w="sm" type="none"/>
          </a:ln>
        </p:spPr>
      </p:pic>
      <p:sp>
        <p:nvSpPr>
          <p:cNvPr id="76" name="Google Shape;76;p1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 </a:t>
            </a:r>
            <a:r>
              <a:rPr lang="en-GB" sz="5400">
                <a:solidFill>
                  <a:srgbClr val="0C343D"/>
                </a:solidFill>
              </a:rPr>
              <a:t>in </a:t>
            </a:r>
            <a:r>
              <a:rPr lang="en-GB" sz="5400"/>
              <a:t>Corinth</a:t>
            </a:r>
            <a:endParaRPr sz="5400"/>
          </a:p>
          <a:p>
            <a:pPr indent="0" lvl="0" marL="0" rtl="0" algn="l">
              <a:spcBef>
                <a:spcPts val="0"/>
              </a:spcBef>
              <a:spcAft>
                <a:spcPts val="0"/>
              </a:spcAft>
              <a:buNone/>
            </a:pPr>
            <a:r>
              <a:t/>
            </a:r>
            <a:endParaRPr/>
          </a:p>
        </p:txBody>
      </p:sp>
      <p:pic>
        <p:nvPicPr>
          <p:cNvPr id="77" name="Google Shape;77;p14"/>
          <p:cNvPicPr preferRelativeResize="0"/>
          <p:nvPr/>
        </p:nvPicPr>
        <p:blipFill>
          <a:blip r:embed="rId4">
            <a:alphaModFix/>
          </a:blip>
          <a:stretch>
            <a:fillRect/>
          </a:stretch>
        </p:blipFill>
        <p:spPr>
          <a:xfrm rot="-275288">
            <a:off x="3526665" y="1260315"/>
            <a:ext cx="2776070" cy="1961747"/>
          </a:xfrm>
          <a:prstGeom prst="rect">
            <a:avLst/>
          </a:prstGeom>
          <a:noFill/>
          <a:ln cap="flat" cmpd="sng" w="38100">
            <a:solidFill>
              <a:schemeClr val="lt1"/>
            </a:solidFill>
            <a:prstDash val="solid"/>
            <a:round/>
            <a:headEnd len="sm" w="sm" type="none"/>
            <a:tailEnd len="sm" w="sm" type="none"/>
          </a:ln>
        </p:spPr>
      </p:pic>
      <p:pic>
        <p:nvPicPr>
          <p:cNvPr id="78" name="Google Shape;78;p14"/>
          <p:cNvPicPr preferRelativeResize="0"/>
          <p:nvPr/>
        </p:nvPicPr>
        <p:blipFill>
          <a:blip r:embed="rId5">
            <a:alphaModFix/>
          </a:blip>
          <a:stretch>
            <a:fillRect/>
          </a:stretch>
        </p:blipFill>
        <p:spPr>
          <a:xfrm rot="405771">
            <a:off x="6272975" y="273775"/>
            <a:ext cx="2432875" cy="1621925"/>
          </a:xfrm>
          <a:prstGeom prst="rect">
            <a:avLst/>
          </a:prstGeom>
          <a:noFill/>
          <a:ln cap="flat" cmpd="sng" w="38100">
            <a:solidFill>
              <a:schemeClr val="lt1"/>
            </a:solidFill>
            <a:prstDash val="solid"/>
            <a:round/>
            <a:headEnd len="sm" w="sm" type="none"/>
            <a:tailEnd len="sm" w="sm" type="none"/>
          </a:ln>
        </p:spPr>
      </p:pic>
      <p:pic>
        <p:nvPicPr>
          <p:cNvPr id="79" name="Google Shape;79;p14"/>
          <p:cNvPicPr preferRelativeResize="0"/>
          <p:nvPr/>
        </p:nvPicPr>
        <p:blipFill>
          <a:blip r:embed="rId6">
            <a:alphaModFix/>
          </a:blip>
          <a:stretch>
            <a:fillRect/>
          </a:stretch>
        </p:blipFill>
        <p:spPr>
          <a:xfrm rot="-243042">
            <a:off x="7171347" y="1669594"/>
            <a:ext cx="1551657" cy="3149484"/>
          </a:xfrm>
          <a:prstGeom prst="rect">
            <a:avLst/>
          </a:prstGeom>
          <a:noFill/>
          <a:ln cap="flat" cmpd="sng" w="38100">
            <a:solidFill>
              <a:schemeClr val="lt1"/>
            </a:solidFill>
            <a:prstDash val="solid"/>
            <a:round/>
            <a:headEnd len="sm" w="sm" type="none"/>
            <a:tailEnd len="sm" w="sm" type="none"/>
          </a:ln>
        </p:spPr>
      </p:pic>
      <p:pic>
        <p:nvPicPr>
          <p:cNvPr id="80" name="Google Shape;80;p14"/>
          <p:cNvPicPr preferRelativeResize="0"/>
          <p:nvPr/>
        </p:nvPicPr>
        <p:blipFill>
          <a:blip r:embed="rId7">
            <a:alphaModFix/>
          </a:blip>
          <a:stretch>
            <a:fillRect/>
          </a:stretch>
        </p:blipFill>
        <p:spPr>
          <a:xfrm rot="370902">
            <a:off x="5417117" y="2515486"/>
            <a:ext cx="1787590" cy="2264803"/>
          </a:xfrm>
          <a:prstGeom prst="rect">
            <a:avLst/>
          </a:prstGeom>
          <a:noFill/>
          <a:ln cap="flat" cmpd="sng" w="38100">
            <a:solidFill>
              <a:schemeClr val="lt1"/>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 in </a:t>
            </a:r>
            <a:r>
              <a:rPr lang="en-GB" sz="5400"/>
              <a:t>Corinth</a:t>
            </a:r>
            <a:endParaRPr sz="5400"/>
          </a:p>
          <a:p>
            <a:pPr indent="0" lvl="0" marL="0" rtl="0" algn="l">
              <a:spcBef>
                <a:spcPts val="0"/>
              </a:spcBef>
              <a:spcAft>
                <a:spcPts val="0"/>
              </a:spcAft>
              <a:buNone/>
            </a:pPr>
            <a:r>
              <a:t/>
            </a:r>
            <a:endParaRPr/>
          </a:p>
        </p:txBody>
      </p:sp>
      <p:pic>
        <p:nvPicPr>
          <p:cNvPr id="86" name="Google Shape;86;p15"/>
          <p:cNvPicPr preferRelativeResize="0"/>
          <p:nvPr/>
        </p:nvPicPr>
        <p:blipFill>
          <a:blip r:embed="rId3">
            <a:alphaModFix/>
          </a:blip>
          <a:stretch>
            <a:fillRect/>
          </a:stretch>
        </p:blipFill>
        <p:spPr>
          <a:xfrm>
            <a:off x="5748225" y="1403600"/>
            <a:ext cx="2974626" cy="2888675"/>
          </a:xfrm>
          <a:prstGeom prst="rect">
            <a:avLst/>
          </a:prstGeom>
          <a:noFill/>
          <a:ln>
            <a:noFill/>
          </a:ln>
        </p:spPr>
      </p:pic>
      <p:sp>
        <p:nvSpPr>
          <p:cNvPr id="87" name="Google Shape;87;p15"/>
          <p:cNvSpPr txBox="1"/>
          <p:nvPr/>
        </p:nvSpPr>
        <p:spPr>
          <a:xfrm>
            <a:off x="311700" y="1431675"/>
            <a:ext cx="8621400" cy="340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300">
                <a:latin typeface="Open Sans"/>
                <a:ea typeface="Open Sans"/>
                <a:cs typeface="Open Sans"/>
                <a:sym typeface="Open Sans"/>
              </a:rPr>
              <a:t>Overview of Leicester in 2023, so far:</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Learning about the biblical nature of the Christian church</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Studying out the parables of Jesus in the New Testament</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Developing our skills to help </a:t>
            </a:r>
            <a:r>
              <a:rPr lang="en-GB" sz="2300">
                <a:latin typeface="Open Sans"/>
                <a:ea typeface="Open Sans"/>
                <a:cs typeface="Open Sans"/>
                <a:sym typeface="Open Sans"/>
              </a:rPr>
              <a:t>people</a:t>
            </a:r>
            <a:r>
              <a:rPr lang="en-GB" sz="2300">
                <a:latin typeface="Open Sans"/>
                <a:ea typeface="Open Sans"/>
                <a:cs typeface="Open Sans"/>
                <a:sym typeface="Open Sans"/>
              </a:rPr>
              <a:t> become Christians (mid-week meetings)</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solidFill>
                  <a:schemeClr val="accent1"/>
                </a:solidFill>
                <a:latin typeface="Open Sans"/>
                <a:ea typeface="Open Sans"/>
                <a:cs typeface="Open Sans"/>
                <a:sym typeface="Open Sans"/>
              </a:rPr>
              <a:t>1 </a:t>
            </a:r>
            <a:r>
              <a:rPr lang="en-GB" sz="2300">
                <a:solidFill>
                  <a:schemeClr val="accent1"/>
                </a:solidFill>
                <a:latin typeface="Open Sans"/>
                <a:ea typeface="Open Sans"/>
                <a:cs typeface="Open Sans"/>
                <a:sym typeface="Open Sans"/>
              </a:rPr>
              <a:t>Corinthians</a:t>
            </a:r>
            <a:r>
              <a:rPr lang="en-GB" sz="2300">
                <a:latin typeface="Open Sans"/>
                <a:ea typeface="Open Sans"/>
                <a:cs typeface="Open Sans"/>
                <a:sym typeface="Open Sans"/>
              </a:rPr>
              <a:t> - studying the apostle Paul’s fatherly letter to help unify a young, fractious first century </a:t>
            </a:r>
            <a:r>
              <a:rPr lang="en-GB" sz="2300">
                <a:latin typeface="Open Sans"/>
                <a:ea typeface="Open Sans"/>
                <a:cs typeface="Open Sans"/>
                <a:sym typeface="Open Sans"/>
              </a:rPr>
              <a:t>church</a:t>
            </a:r>
            <a:endParaRPr sz="1700">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a:t>
            </a:r>
            <a:r>
              <a:rPr lang="en-GB" sz="5400">
                <a:solidFill>
                  <a:srgbClr val="0C343D"/>
                </a:solidFill>
              </a:rPr>
              <a:t> in </a:t>
            </a:r>
            <a:r>
              <a:rPr lang="en-GB" sz="5400"/>
              <a:t>Corinth</a:t>
            </a:r>
            <a:endParaRPr sz="5400"/>
          </a:p>
          <a:p>
            <a:pPr indent="0" lvl="0" marL="0" rtl="0" algn="l">
              <a:spcBef>
                <a:spcPts val="0"/>
              </a:spcBef>
              <a:spcAft>
                <a:spcPts val="0"/>
              </a:spcAft>
              <a:buNone/>
            </a:pPr>
            <a:r>
              <a:t/>
            </a:r>
            <a:endParaRPr/>
          </a:p>
        </p:txBody>
      </p:sp>
      <p:pic>
        <p:nvPicPr>
          <p:cNvPr id="93" name="Google Shape;93;p16"/>
          <p:cNvPicPr preferRelativeResize="0"/>
          <p:nvPr/>
        </p:nvPicPr>
        <p:blipFill>
          <a:blip r:embed="rId3">
            <a:alphaModFix/>
          </a:blip>
          <a:stretch>
            <a:fillRect/>
          </a:stretch>
        </p:blipFill>
        <p:spPr>
          <a:xfrm>
            <a:off x="5748225" y="1403600"/>
            <a:ext cx="2974626" cy="2888675"/>
          </a:xfrm>
          <a:prstGeom prst="rect">
            <a:avLst/>
          </a:prstGeom>
          <a:noFill/>
          <a:ln>
            <a:noFill/>
          </a:ln>
        </p:spPr>
      </p:pic>
      <p:sp>
        <p:nvSpPr>
          <p:cNvPr id="94" name="Google Shape;94;p16"/>
          <p:cNvSpPr txBox="1"/>
          <p:nvPr/>
        </p:nvSpPr>
        <p:spPr>
          <a:xfrm>
            <a:off x="311700" y="1431675"/>
            <a:ext cx="8411100" cy="2888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300">
                <a:latin typeface="Open Sans"/>
                <a:ea typeface="Open Sans"/>
                <a:cs typeface="Open Sans"/>
                <a:sym typeface="Open Sans"/>
              </a:rPr>
              <a:t>The benefits of reading 1 </a:t>
            </a:r>
            <a:r>
              <a:rPr lang="en-GB" sz="2300">
                <a:latin typeface="Open Sans"/>
                <a:ea typeface="Open Sans"/>
                <a:cs typeface="Open Sans"/>
                <a:sym typeface="Open Sans"/>
              </a:rPr>
              <a:t>Corinthians:</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a:p>
            <a:pPr indent="0" lvl="0" marL="457200" rtl="0" algn="l">
              <a:lnSpc>
                <a:spcPct val="115000"/>
              </a:lnSpc>
              <a:spcBef>
                <a:spcPts val="0"/>
              </a:spcBef>
              <a:spcAft>
                <a:spcPts val="0"/>
              </a:spcAft>
              <a:buNone/>
            </a:pPr>
            <a:r>
              <a:rPr lang="en-GB" sz="2300">
                <a:latin typeface="Open Sans"/>
                <a:ea typeface="Open Sans"/>
                <a:cs typeface="Open Sans"/>
                <a:sym typeface="Open Sans"/>
              </a:rPr>
              <a:t>“To equip his people for works of service, so that the body of Christ may be built up until we all reach unity in the faith and in the knowledge of the Son of God and become mature, attaining to the whole measure of the fullness of Christ” -</a:t>
            </a:r>
            <a:r>
              <a:rPr lang="en-GB" sz="2300">
                <a:solidFill>
                  <a:schemeClr val="accent1"/>
                </a:solidFill>
                <a:latin typeface="Open Sans"/>
                <a:ea typeface="Open Sans"/>
                <a:cs typeface="Open Sans"/>
                <a:sym typeface="Open Sans"/>
              </a:rPr>
              <a:t> Ephesians 4:12</a:t>
            </a:r>
            <a:endParaRPr sz="2100">
              <a:latin typeface="Open Sans"/>
              <a:ea typeface="Open Sans"/>
              <a:cs typeface="Open Sans"/>
              <a:sym typeface="Open Sans"/>
            </a:endParaRPr>
          </a:p>
          <a:p>
            <a:pPr indent="0" lvl="0" marL="0" rtl="0" algn="l">
              <a:spcBef>
                <a:spcPts val="0"/>
              </a:spcBef>
              <a:spcAft>
                <a:spcPts val="0"/>
              </a:spcAft>
              <a:buNone/>
            </a:pPr>
            <a:r>
              <a:rPr lang="en-GB">
                <a:latin typeface="Open Sans"/>
                <a:ea typeface="Open Sans"/>
                <a:cs typeface="Open Sans"/>
                <a:sym typeface="Open Sans"/>
              </a:rPr>
              <a:t> </a:t>
            </a:r>
            <a:endParaRPr>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a:t>
            </a:r>
            <a:r>
              <a:rPr lang="en-GB" sz="5400">
                <a:solidFill>
                  <a:srgbClr val="0C343D"/>
                </a:solidFill>
              </a:rPr>
              <a:t> in </a:t>
            </a:r>
            <a:r>
              <a:rPr lang="en-GB" sz="5400"/>
              <a:t>Corinth</a:t>
            </a:r>
            <a:endParaRPr sz="5400"/>
          </a:p>
          <a:p>
            <a:pPr indent="0" lvl="0" marL="0" rtl="0" algn="l">
              <a:spcBef>
                <a:spcPts val="0"/>
              </a:spcBef>
              <a:spcAft>
                <a:spcPts val="0"/>
              </a:spcAft>
              <a:buNone/>
            </a:pPr>
            <a:r>
              <a:t/>
            </a:r>
            <a:endParaRPr/>
          </a:p>
        </p:txBody>
      </p:sp>
      <p:pic>
        <p:nvPicPr>
          <p:cNvPr id="100" name="Google Shape;100;p17"/>
          <p:cNvPicPr preferRelativeResize="0"/>
          <p:nvPr/>
        </p:nvPicPr>
        <p:blipFill>
          <a:blip r:embed="rId3">
            <a:alphaModFix/>
          </a:blip>
          <a:stretch>
            <a:fillRect/>
          </a:stretch>
        </p:blipFill>
        <p:spPr>
          <a:xfrm>
            <a:off x="5748225" y="1403600"/>
            <a:ext cx="2974626" cy="2888675"/>
          </a:xfrm>
          <a:prstGeom prst="rect">
            <a:avLst/>
          </a:prstGeom>
          <a:noFill/>
          <a:ln>
            <a:noFill/>
          </a:ln>
        </p:spPr>
      </p:pic>
      <p:sp>
        <p:nvSpPr>
          <p:cNvPr id="101" name="Google Shape;101;p17"/>
          <p:cNvSpPr txBox="1"/>
          <p:nvPr/>
        </p:nvSpPr>
        <p:spPr>
          <a:xfrm>
            <a:off x="311700" y="1431675"/>
            <a:ext cx="8411100" cy="340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300">
                <a:latin typeface="Open Sans"/>
                <a:ea typeface="Open Sans"/>
                <a:cs typeface="Open Sans"/>
                <a:sym typeface="Open Sans"/>
              </a:rPr>
              <a:t>Lessons for the Leicester Church</a:t>
            </a:r>
            <a:r>
              <a:rPr lang="en-GB" sz="2300">
                <a:latin typeface="Open Sans"/>
                <a:ea typeface="Open Sans"/>
                <a:cs typeface="Open Sans"/>
                <a:sym typeface="Open Sans"/>
              </a:rPr>
              <a:t>:</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Biblical context - historical, social, religious, political</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Have confidence in Christ during times of uncertainty</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Follow Jesus in the mists of an ungodly society</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Remain faithful and united in Christ despite our many differences</a:t>
            </a:r>
            <a:endParaRPr sz="1700">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 in </a:t>
            </a:r>
            <a:r>
              <a:rPr lang="en-GB" sz="5400"/>
              <a:t>Corinth</a:t>
            </a:r>
            <a:endParaRPr sz="5400"/>
          </a:p>
          <a:p>
            <a:pPr indent="0" lvl="0" marL="0" rtl="0" algn="l">
              <a:spcBef>
                <a:spcPts val="0"/>
              </a:spcBef>
              <a:spcAft>
                <a:spcPts val="0"/>
              </a:spcAft>
              <a:buNone/>
            </a:pPr>
            <a:r>
              <a:t/>
            </a:r>
            <a:endParaRPr/>
          </a:p>
        </p:txBody>
      </p:sp>
      <p:pic>
        <p:nvPicPr>
          <p:cNvPr id="107" name="Google Shape;107;p18"/>
          <p:cNvPicPr preferRelativeResize="0"/>
          <p:nvPr/>
        </p:nvPicPr>
        <p:blipFill>
          <a:blip r:embed="rId3">
            <a:alphaModFix/>
          </a:blip>
          <a:stretch>
            <a:fillRect/>
          </a:stretch>
        </p:blipFill>
        <p:spPr>
          <a:xfrm rot="-596621">
            <a:off x="3119968" y="1584515"/>
            <a:ext cx="3186240" cy="1901794"/>
          </a:xfrm>
          <a:prstGeom prst="rect">
            <a:avLst/>
          </a:prstGeom>
          <a:noFill/>
          <a:ln cap="flat" cmpd="sng" w="38100">
            <a:solidFill>
              <a:schemeClr val="lt1"/>
            </a:solidFill>
            <a:prstDash val="solid"/>
            <a:round/>
            <a:headEnd len="sm" w="sm" type="none"/>
            <a:tailEnd len="sm" w="sm" type="none"/>
          </a:ln>
        </p:spPr>
      </p:pic>
      <p:pic>
        <p:nvPicPr>
          <p:cNvPr id="108" name="Google Shape;108;p18"/>
          <p:cNvPicPr preferRelativeResize="0"/>
          <p:nvPr/>
        </p:nvPicPr>
        <p:blipFill>
          <a:blip r:embed="rId4">
            <a:alphaModFix/>
          </a:blip>
          <a:stretch>
            <a:fillRect/>
          </a:stretch>
        </p:blipFill>
        <p:spPr>
          <a:xfrm rot="-580876">
            <a:off x="6365724" y="1989171"/>
            <a:ext cx="2501199" cy="1873259"/>
          </a:xfrm>
          <a:prstGeom prst="rect">
            <a:avLst/>
          </a:prstGeom>
          <a:noFill/>
          <a:ln cap="flat" cmpd="sng" w="38100">
            <a:solidFill>
              <a:schemeClr val="lt1"/>
            </a:solidFill>
            <a:prstDash val="solid"/>
            <a:round/>
            <a:headEnd len="sm" w="sm" type="none"/>
            <a:tailEnd len="sm" w="sm" type="none"/>
          </a:ln>
        </p:spPr>
      </p:pic>
      <p:pic>
        <p:nvPicPr>
          <p:cNvPr id="109" name="Google Shape;109;p18"/>
          <p:cNvPicPr preferRelativeResize="0"/>
          <p:nvPr/>
        </p:nvPicPr>
        <p:blipFill>
          <a:blip r:embed="rId5">
            <a:alphaModFix/>
          </a:blip>
          <a:stretch>
            <a:fillRect/>
          </a:stretch>
        </p:blipFill>
        <p:spPr>
          <a:xfrm rot="274643">
            <a:off x="5846225" y="245629"/>
            <a:ext cx="3047275" cy="1845080"/>
          </a:xfrm>
          <a:prstGeom prst="rect">
            <a:avLst/>
          </a:prstGeom>
          <a:noFill/>
          <a:ln cap="flat" cmpd="sng" w="38100">
            <a:solidFill>
              <a:schemeClr val="lt1"/>
            </a:solidFill>
            <a:prstDash val="solid"/>
            <a:round/>
            <a:headEnd len="sm" w="sm" type="none"/>
            <a:tailEnd len="sm" w="sm" type="none"/>
          </a:ln>
        </p:spPr>
      </p:pic>
      <p:pic>
        <p:nvPicPr>
          <p:cNvPr id="110" name="Google Shape;110;p18"/>
          <p:cNvPicPr preferRelativeResize="0"/>
          <p:nvPr/>
        </p:nvPicPr>
        <p:blipFill>
          <a:blip r:embed="rId6">
            <a:alphaModFix/>
          </a:blip>
          <a:stretch>
            <a:fillRect/>
          </a:stretch>
        </p:blipFill>
        <p:spPr>
          <a:xfrm rot="610232">
            <a:off x="4915786" y="3083032"/>
            <a:ext cx="2236003" cy="1674635"/>
          </a:xfrm>
          <a:prstGeom prst="rect">
            <a:avLst/>
          </a:prstGeom>
          <a:noFill/>
          <a:ln cap="flat" cmpd="sng" w="38100">
            <a:solidFill>
              <a:schemeClr val="lt1"/>
            </a:solidFill>
            <a:prstDash val="solid"/>
            <a:round/>
            <a:headEnd len="sm" w="sm" type="none"/>
            <a:tailEnd len="sm" w="sm" type="none"/>
          </a:ln>
        </p:spPr>
      </p:pic>
      <p:pic>
        <p:nvPicPr>
          <p:cNvPr id="111" name="Google Shape;111;p18"/>
          <p:cNvPicPr preferRelativeResize="0"/>
          <p:nvPr/>
        </p:nvPicPr>
        <p:blipFill>
          <a:blip r:embed="rId7">
            <a:alphaModFix/>
          </a:blip>
          <a:stretch>
            <a:fillRect/>
          </a:stretch>
        </p:blipFill>
        <p:spPr>
          <a:xfrm rot="-260766">
            <a:off x="354754" y="2162177"/>
            <a:ext cx="3644392" cy="2441770"/>
          </a:xfrm>
          <a:prstGeom prst="rect">
            <a:avLst/>
          </a:prstGeom>
          <a:noFill/>
          <a:ln cap="flat" cmpd="sng" w="38100">
            <a:solidFill>
              <a:schemeClr val="lt1"/>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a:t>
            </a:r>
            <a:r>
              <a:rPr lang="en-GB" sz="5400">
                <a:solidFill>
                  <a:srgbClr val="0C343D"/>
                </a:solidFill>
              </a:rPr>
              <a:t> in </a:t>
            </a:r>
            <a:r>
              <a:rPr lang="en-GB" sz="5400"/>
              <a:t>Corinth</a:t>
            </a:r>
            <a:endParaRPr sz="5400"/>
          </a:p>
          <a:p>
            <a:pPr indent="0" lvl="0" marL="0" rtl="0" algn="l">
              <a:spcBef>
                <a:spcPts val="0"/>
              </a:spcBef>
              <a:spcAft>
                <a:spcPts val="0"/>
              </a:spcAft>
              <a:buNone/>
            </a:pPr>
            <a:r>
              <a:t/>
            </a:r>
            <a:endParaRPr/>
          </a:p>
        </p:txBody>
      </p:sp>
      <p:pic>
        <p:nvPicPr>
          <p:cNvPr id="117" name="Google Shape;117;p19"/>
          <p:cNvPicPr preferRelativeResize="0"/>
          <p:nvPr/>
        </p:nvPicPr>
        <p:blipFill>
          <a:blip r:embed="rId3">
            <a:alphaModFix/>
          </a:blip>
          <a:stretch>
            <a:fillRect/>
          </a:stretch>
        </p:blipFill>
        <p:spPr>
          <a:xfrm>
            <a:off x="5748225" y="1403600"/>
            <a:ext cx="2974626" cy="2888675"/>
          </a:xfrm>
          <a:prstGeom prst="rect">
            <a:avLst/>
          </a:prstGeom>
          <a:noFill/>
          <a:ln>
            <a:noFill/>
          </a:ln>
        </p:spPr>
      </p:pic>
      <p:sp>
        <p:nvSpPr>
          <p:cNvPr id="118" name="Google Shape;118;p19"/>
          <p:cNvSpPr txBox="1"/>
          <p:nvPr/>
        </p:nvSpPr>
        <p:spPr>
          <a:xfrm>
            <a:off x="311700" y="1431675"/>
            <a:ext cx="8832300" cy="340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300">
                <a:latin typeface="Open Sans"/>
                <a:ea typeface="Open Sans"/>
                <a:cs typeface="Open Sans"/>
                <a:sym typeface="Open Sans"/>
              </a:rPr>
              <a:t>Corinth overview:</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Peloponnese, ancient Greece </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Prosperous Greco-Roman colony / city-state</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Important meeting place of N, S, E, W, over land and sea</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Greeks, Romans, Jews, slaves and free, temples and trade</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Social environment was having a </a:t>
            </a:r>
            <a:r>
              <a:rPr lang="en-GB" sz="2300">
                <a:latin typeface="Open Sans"/>
                <a:ea typeface="Open Sans"/>
                <a:cs typeface="Open Sans"/>
                <a:sym typeface="Open Sans"/>
              </a:rPr>
              <a:t>negative</a:t>
            </a:r>
            <a:r>
              <a:rPr lang="en-GB" sz="2300">
                <a:latin typeface="Open Sans"/>
                <a:ea typeface="Open Sans"/>
                <a:cs typeface="Open Sans"/>
                <a:sym typeface="Open Sans"/>
              </a:rPr>
              <a:t> influence on the practises of the local church</a:t>
            </a:r>
            <a:endParaRPr sz="2300">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 in </a:t>
            </a:r>
            <a:r>
              <a:rPr lang="en-GB" sz="5400"/>
              <a:t>Corinth</a:t>
            </a:r>
            <a:endParaRPr sz="5400"/>
          </a:p>
          <a:p>
            <a:pPr indent="0" lvl="0" marL="0" rtl="0" algn="l">
              <a:spcBef>
                <a:spcPts val="0"/>
              </a:spcBef>
              <a:spcAft>
                <a:spcPts val="0"/>
              </a:spcAft>
              <a:buNone/>
            </a:pPr>
            <a:r>
              <a:t/>
            </a:r>
            <a:endParaRPr/>
          </a:p>
        </p:txBody>
      </p:sp>
      <p:pic>
        <p:nvPicPr>
          <p:cNvPr id="124" name="Google Shape;124;p20"/>
          <p:cNvPicPr preferRelativeResize="0"/>
          <p:nvPr/>
        </p:nvPicPr>
        <p:blipFill>
          <a:blip r:embed="rId3">
            <a:alphaModFix/>
          </a:blip>
          <a:stretch>
            <a:fillRect/>
          </a:stretch>
        </p:blipFill>
        <p:spPr>
          <a:xfrm>
            <a:off x="5748225" y="1403600"/>
            <a:ext cx="2974626" cy="2888675"/>
          </a:xfrm>
          <a:prstGeom prst="rect">
            <a:avLst/>
          </a:prstGeom>
          <a:noFill/>
          <a:ln>
            <a:noFill/>
          </a:ln>
        </p:spPr>
      </p:pic>
      <p:sp>
        <p:nvSpPr>
          <p:cNvPr id="125" name="Google Shape;125;p20"/>
          <p:cNvSpPr txBox="1"/>
          <p:nvPr/>
        </p:nvSpPr>
        <p:spPr>
          <a:xfrm>
            <a:off x="311700" y="1431675"/>
            <a:ext cx="8832300" cy="360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300">
                <a:latin typeface="Open Sans"/>
                <a:ea typeface="Open Sans"/>
                <a:cs typeface="Open Sans"/>
                <a:sym typeface="Open Sans"/>
              </a:rPr>
              <a:t>C</a:t>
            </a:r>
            <a:r>
              <a:rPr lang="en-GB" sz="2300">
                <a:latin typeface="Open Sans"/>
                <a:ea typeface="Open Sans"/>
                <a:cs typeface="Open Sans"/>
                <a:sym typeface="Open Sans"/>
              </a:rPr>
              <a:t>hain of events leading to the letter:</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Paul visits the city in</a:t>
            </a:r>
            <a:r>
              <a:rPr lang="en-GB" sz="2300">
                <a:latin typeface="Open Sans"/>
                <a:ea typeface="Open Sans"/>
                <a:cs typeface="Open Sans"/>
                <a:sym typeface="Open Sans"/>
              </a:rPr>
              <a:t> 49 - 50 AD (meets Aquila and Priscilla)</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Corinthian church planted, circa 52 AD </a:t>
            </a:r>
            <a:r>
              <a:rPr lang="en-GB" sz="2300">
                <a:solidFill>
                  <a:schemeClr val="accent1"/>
                </a:solidFill>
                <a:latin typeface="Open Sans"/>
                <a:ea typeface="Open Sans"/>
                <a:cs typeface="Open Sans"/>
                <a:sym typeface="Open Sans"/>
              </a:rPr>
              <a:t>(Acts 18:1-11)</a:t>
            </a:r>
            <a:endParaRPr sz="2300">
              <a:solidFill>
                <a:schemeClr val="accent1"/>
              </a:solidFill>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Paul leaves for missionary work in Ephesus (Apollos met)</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Apollos visits Archaia (Corinth), leaves and meets Paul</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Paul’s lost first letter to the Corinthians (letter A) </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Corinthian reply letter to Paul, and oral reports </a:t>
            </a:r>
            <a:r>
              <a:rPr lang="en-GB" sz="2300">
                <a:solidFill>
                  <a:schemeClr val="accent1"/>
                </a:solidFill>
                <a:latin typeface="Open Sans"/>
                <a:ea typeface="Open Sans"/>
                <a:cs typeface="Open Sans"/>
                <a:sym typeface="Open Sans"/>
              </a:rPr>
              <a:t>(1Cor 1:11)</a:t>
            </a:r>
            <a:endParaRPr sz="2300">
              <a:solidFill>
                <a:schemeClr val="accent1"/>
              </a:solidFill>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1 Corinthians written circa 54 - 56 AD and sent w. Timothy</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 in </a:t>
            </a:r>
            <a:r>
              <a:rPr lang="en-GB" sz="5400"/>
              <a:t>Corinth</a:t>
            </a:r>
            <a:endParaRPr sz="5400"/>
          </a:p>
          <a:p>
            <a:pPr indent="0" lvl="0" marL="0" rtl="0" algn="l">
              <a:spcBef>
                <a:spcPts val="0"/>
              </a:spcBef>
              <a:spcAft>
                <a:spcPts val="0"/>
              </a:spcAft>
              <a:buNone/>
            </a:pPr>
            <a:r>
              <a:t/>
            </a:r>
            <a:endParaRPr/>
          </a:p>
        </p:txBody>
      </p:sp>
      <p:pic>
        <p:nvPicPr>
          <p:cNvPr id="131" name="Google Shape;131;p21"/>
          <p:cNvPicPr preferRelativeResize="0"/>
          <p:nvPr/>
        </p:nvPicPr>
        <p:blipFill>
          <a:blip r:embed="rId3">
            <a:alphaModFix/>
          </a:blip>
          <a:stretch>
            <a:fillRect/>
          </a:stretch>
        </p:blipFill>
        <p:spPr>
          <a:xfrm>
            <a:off x="5748225" y="1403600"/>
            <a:ext cx="2974626" cy="2888675"/>
          </a:xfrm>
          <a:prstGeom prst="rect">
            <a:avLst/>
          </a:prstGeom>
          <a:noFill/>
          <a:ln>
            <a:noFill/>
          </a:ln>
        </p:spPr>
      </p:pic>
      <p:sp>
        <p:nvSpPr>
          <p:cNvPr id="132" name="Google Shape;132;p21"/>
          <p:cNvSpPr txBox="1"/>
          <p:nvPr/>
        </p:nvSpPr>
        <p:spPr>
          <a:xfrm>
            <a:off x="311700" y="1431675"/>
            <a:ext cx="8306100" cy="332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300">
                <a:latin typeface="Open Sans"/>
                <a:ea typeface="Open Sans"/>
                <a:cs typeface="Open Sans"/>
                <a:sym typeface="Open Sans"/>
              </a:rPr>
              <a:t>In </a:t>
            </a:r>
            <a:r>
              <a:rPr lang="en-GB" sz="2300">
                <a:solidFill>
                  <a:schemeClr val="accent1"/>
                </a:solidFill>
                <a:latin typeface="Open Sans"/>
                <a:ea typeface="Open Sans"/>
                <a:cs typeface="Open Sans"/>
                <a:sym typeface="Open Sans"/>
              </a:rPr>
              <a:t>chapter one</a:t>
            </a:r>
            <a:r>
              <a:rPr lang="en-GB" sz="2300">
                <a:latin typeface="Open Sans"/>
                <a:ea typeface="Open Sans"/>
                <a:cs typeface="Open Sans"/>
                <a:sym typeface="Open Sans"/>
              </a:rPr>
              <a:t> we looked at Paul’s introduction and how he identifies the root cause of the church’s problems. </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AutoNum type="arabicPeriod"/>
            </a:pPr>
            <a:r>
              <a:rPr lang="en-GB" sz="2300">
                <a:latin typeface="Open Sans"/>
                <a:ea typeface="Open Sans"/>
                <a:cs typeface="Open Sans"/>
                <a:sym typeface="Open Sans"/>
              </a:rPr>
              <a:t>Be mindful to be thankful of your </a:t>
            </a:r>
            <a:r>
              <a:rPr lang="en-GB" sz="2300">
                <a:latin typeface="Open Sans"/>
                <a:ea typeface="Open Sans"/>
                <a:cs typeface="Open Sans"/>
                <a:sym typeface="Open Sans"/>
              </a:rPr>
              <a:t>salvation</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AutoNum type="arabicPeriod"/>
            </a:pPr>
            <a:r>
              <a:rPr lang="en-GB" sz="2300">
                <a:latin typeface="Open Sans"/>
                <a:ea typeface="Open Sans"/>
                <a:cs typeface="Open Sans"/>
                <a:sym typeface="Open Sans"/>
              </a:rPr>
              <a:t>Be mindful of man-centred faith</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AutoNum type="arabicPeriod"/>
            </a:pPr>
            <a:r>
              <a:rPr lang="en-GB" sz="2300">
                <a:latin typeface="Open Sans"/>
                <a:ea typeface="Open Sans"/>
                <a:cs typeface="Open Sans"/>
                <a:sym typeface="Open Sans"/>
              </a:rPr>
              <a:t>Be mindful of missing the power of the cross</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AutoNum type="arabicPeriod"/>
            </a:pPr>
            <a:r>
              <a:rPr lang="en-GB" sz="2300">
                <a:latin typeface="Open Sans"/>
                <a:ea typeface="Open Sans"/>
                <a:cs typeface="Open Sans"/>
                <a:sym typeface="Open Sans"/>
              </a:rPr>
              <a:t>Be mindful of boasting about the wrong things</a:t>
            </a:r>
            <a:endParaRPr sz="1500">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2"/>
          <p:cNvPicPr preferRelativeResize="0"/>
          <p:nvPr/>
        </p:nvPicPr>
        <p:blipFill>
          <a:blip r:embed="rId3">
            <a:alphaModFix/>
          </a:blip>
          <a:stretch>
            <a:fillRect/>
          </a:stretch>
        </p:blipFill>
        <p:spPr>
          <a:xfrm>
            <a:off x="5748225" y="1403600"/>
            <a:ext cx="2974626" cy="2888675"/>
          </a:xfrm>
          <a:prstGeom prst="rect">
            <a:avLst/>
          </a:prstGeom>
          <a:noFill/>
          <a:ln>
            <a:noFill/>
          </a:ln>
        </p:spPr>
      </p:pic>
      <p:sp>
        <p:nvSpPr>
          <p:cNvPr id="138" name="Google Shape;138;p2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a:t>
            </a:r>
            <a:r>
              <a:rPr lang="en-GB" sz="5400">
                <a:solidFill>
                  <a:srgbClr val="0C343D"/>
                </a:solidFill>
              </a:rPr>
              <a:t> in </a:t>
            </a:r>
            <a:r>
              <a:rPr lang="en-GB" sz="5400"/>
              <a:t>Corinth</a:t>
            </a:r>
            <a:endParaRPr sz="5400"/>
          </a:p>
          <a:p>
            <a:pPr indent="0" lvl="0" marL="0" rtl="0" algn="l">
              <a:spcBef>
                <a:spcPts val="0"/>
              </a:spcBef>
              <a:spcAft>
                <a:spcPts val="0"/>
              </a:spcAft>
              <a:buNone/>
            </a:pPr>
            <a:r>
              <a:t/>
            </a:r>
            <a:endParaRPr/>
          </a:p>
        </p:txBody>
      </p:sp>
      <p:sp>
        <p:nvSpPr>
          <p:cNvPr id="139" name="Google Shape;139;p22"/>
          <p:cNvSpPr txBox="1"/>
          <p:nvPr/>
        </p:nvSpPr>
        <p:spPr>
          <a:xfrm>
            <a:off x="311700" y="1431675"/>
            <a:ext cx="8238000" cy="346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300">
                <a:latin typeface="Open Sans"/>
                <a:ea typeface="Open Sans"/>
                <a:cs typeface="Open Sans"/>
                <a:sym typeface="Open Sans"/>
              </a:rPr>
              <a:t>1 Corinthians </a:t>
            </a:r>
            <a:r>
              <a:rPr lang="en-GB" sz="2300">
                <a:solidFill>
                  <a:schemeClr val="accent1"/>
                </a:solidFill>
                <a:latin typeface="Open Sans"/>
                <a:ea typeface="Open Sans"/>
                <a:cs typeface="Open Sans"/>
                <a:sym typeface="Open Sans"/>
              </a:rPr>
              <a:t>Chapters 1 - 4 </a:t>
            </a:r>
            <a:r>
              <a:rPr lang="en-GB" sz="2300">
                <a:latin typeface="Open Sans"/>
                <a:ea typeface="Open Sans"/>
                <a:cs typeface="Open Sans"/>
                <a:sym typeface="Open Sans"/>
              </a:rPr>
              <a:t>help us to:</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AutoNum type="arabicPeriod"/>
            </a:pPr>
            <a:r>
              <a:rPr lang="en-GB" sz="2300">
                <a:latin typeface="Open Sans"/>
                <a:ea typeface="Open Sans"/>
                <a:cs typeface="Open Sans"/>
                <a:sym typeface="Open Sans"/>
              </a:rPr>
              <a:t>Understand the true nature of the church’s conflicts</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AutoNum type="arabicPeriod"/>
            </a:pPr>
            <a:r>
              <a:rPr lang="en-GB" sz="2300">
                <a:latin typeface="Open Sans"/>
                <a:ea typeface="Open Sans"/>
                <a:cs typeface="Open Sans"/>
                <a:sym typeface="Open Sans"/>
              </a:rPr>
              <a:t>Identify the ‘common ground’ items in the </a:t>
            </a:r>
            <a:r>
              <a:rPr lang="en-GB" sz="2300">
                <a:latin typeface="Open Sans"/>
                <a:ea typeface="Open Sans"/>
                <a:cs typeface="Open Sans"/>
                <a:sym typeface="Open Sans"/>
              </a:rPr>
              <a:t>church:</a:t>
            </a:r>
            <a:endParaRPr sz="2300">
              <a:latin typeface="Open Sans"/>
              <a:ea typeface="Open Sans"/>
              <a:cs typeface="Open Sans"/>
              <a:sym typeface="Open Sans"/>
            </a:endParaRPr>
          </a:p>
          <a:p>
            <a:pPr indent="-374650" lvl="1" marL="914400" rtl="0" algn="l">
              <a:lnSpc>
                <a:spcPct val="115000"/>
              </a:lnSpc>
              <a:spcBef>
                <a:spcPts val="0"/>
              </a:spcBef>
              <a:spcAft>
                <a:spcPts val="0"/>
              </a:spcAft>
              <a:buSzPts val="2300"/>
              <a:buFont typeface="Open Sans"/>
              <a:buAutoNum type="alphaLcPeriod"/>
            </a:pPr>
            <a:r>
              <a:rPr lang="en-GB" sz="2300">
                <a:latin typeface="Open Sans"/>
                <a:ea typeface="Open Sans"/>
                <a:cs typeface="Open Sans"/>
                <a:sym typeface="Open Sans"/>
              </a:rPr>
              <a:t>Christ crucified (cross) is God’s power and wisdom</a:t>
            </a:r>
            <a:endParaRPr sz="2300">
              <a:latin typeface="Open Sans"/>
              <a:ea typeface="Open Sans"/>
              <a:cs typeface="Open Sans"/>
              <a:sym typeface="Open Sans"/>
            </a:endParaRPr>
          </a:p>
          <a:p>
            <a:pPr indent="-374650" lvl="1" marL="914400" rtl="0" algn="l">
              <a:lnSpc>
                <a:spcPct val="115000"/>
              </a:lnSpc>
              <a:spcBef>
                <a:spcPts val="0"/>
              </a:spcBef>
              <a:spcAft>
                <a:spcPts val="0"/>
              </a:spcAft>
              <a:buSzPts val="2300"/>
              <a:buFont typeface="Open Sans"/>
              <a:buAutoNum type="alphaLcPeriod"/>
            </a:pPr>
            <a:r>
              <a:rPr b="1" lang="en-GB" sz="2300">
                <a:latin typeface="Open Sans"/>
                <a:ea typeface="Open Sans"/>
                <a:cs typeface="Open Sans"/>
                <a:sym typeface="Open Sans"/>
              </a:rPr>
              <a:t>God’s wisdom revealed through the Holy Spirit</a:t>
            </a:r>
            <a:endParaRPr b="1" sz="2300">
              <a:latin typeface="Open Sans"/>
              <a:ea typeface="Open Sans"/>
              <a:cs typeface="Open Sans"/>
              <a:sym typeface="Open Sans"/>
            </a:endParaRPr>
          </a:p>
          <a:p>
            <a:pPr indent="-374650" lvl="1" marL="914400" rtl="0" algn="l">
              <a:lnSpc>
                <a:spcPct val="115000"/>
              </a:lnSpc>
              <a:spcBef>
                <a:spcPts val="0"/>
              </a:spcBef>
              <a:spcAft>
                <a:spcPts val="0"/>
              </a:spcAft>
              <a:buSzPts val="2300"/>
              <a:buFont typeface="Open Sans"/>
              <a:buAutoNum type="alphaLcPeriod"/>
            </a:pPr>
            <a:r>
              <a:rPr lang="en-GB" sz="2300">
                <a:latin typeface="Open Sans"/>
                <a:ea typeface="Open Sans"/>
                <a:cs typeface="Open Sans"/>
                <a:sym typeface="Open Sans"/>
              </a:rPr>
              <a:t>The church and its leaders are in service to God</a:t>
            </a:r>
            <a:endParaRPr sz="2300">
              <a:latin typeface="Open Sans"/>
              <a:ea typeface="Open Sans"/>
              <a:cs typeface="Open Sans"/>
              <a:sym typeface="Open Sans"/>
            </a:endParaRPr>
          </a:p>
          <a:p>
            <a:pPr indent="-374650" lvl="1" marL="914400" rtl="0" algn="l">
              <a:lnSpc>
                <a:spcPct val="115000"/>
              </a:lnSpc>
              <a:spcBef>
                <a:spcPts val="0"/>
              </a:spcBef>
              <a:spcAft>
                <a:spcPts val="0"/>
              </a:spcAft>
              <a:buSzPts val="2300"/>
              <a:buFont typeface="Open Sans"/>
              <a:buAutoNum type="alphaLcPeriod"/>
            </a:pPr>
            <a:r>
              <a:rPr lang="en-GB" sz="2300">
                <a:latin typeface="Open Sans"/>
                <a:ea typeface="Open Sans"/>
                <a:cs typeface="Open Sans"/>
                <a:sym typeface="Open Sans"/>
              </a:rPr>
              <a:t>The nature of true apostleship</a:t>
            </a:r>
            <a:endParaRPr sz="2300">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3"/>
          <p:cNvPicPr preferRelativeResize="0"/>
          <p:nvPr/>
        </p:nvPicPr>
        <p:blipFill>
          <a:blip r:embed="rId3">
            <a:alphaModFix/>
          </a:blip>
          <a:stretch>
            <a:fillRect/>
          </a:stretch>
        </p:blipFill>
        <p:spPr>
          <a:xfrm>
            <a:off x="5748225" y="1403600"/>
            <a:ext cx="2974626" cy="2888675"/>
          </a:xfrm>
          <a:prstGeom prst="rect">
            <a:avLst/>
          </a:prstGeom>
          <a:noFill/>
          <a:ln>
            <a:noFill/>
          </a:ln>
        </p:spPr>
      </p:pic>
      <p:sp>
        <p:nvSpPr>
          <p:cNvPr id="145" name="Google Shape;145;p2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 in </a:t>
            </a:r>
            <a:r>
              <a:rPr lang="en-GB" sz="5400"/>
              <a:t>Corinth</a:t>
            </a:r>
            <a:endParaRPr sz="5400"/>
          </a:p>
          <a:p>
            <a:pPr indent="0" lvl="0" marL="0" rtl="0" algn="l">
              <a:spcBef>
                <a:spcPts val="0"/>
              </a:spcBef>
              <a:spcAft>
                <a:spcPts val="0"/>
              </a:spcAft>
              <a:buNone/>
            </a:pPr>
            <a:r>
              <a:t/>
            </a:r>
            <a:endParaRPr/>
          </a:p>
        </p:txBody>
      </p:sp>
      <p:sp>
        <p:nvSpPr>
          <p:cNvPr id="146" name="Google Shape;146;p23"/>
          <p:cNvSpPr txBox="1"/>
          <p:nvPr/>
        </p:nvSpPr>
        <p:spPr>
          <a:xfrm>
            <a:off x="311700" y="1431675"/>
            <a:ext cx="8520600" cy="346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300">
                <a:latin typeface="Open Sans"/>
                <a:ea typeface="Open Sans"/>
                <a:cs typeface="Open Sans"/>
                <a:sym typeface="Open Sans"/>
              </a:rPr>
              <a:t>1 </a:t>
            </a:r>
            <a:r>
              <a:rPr lang="en-GB" sz="2300">
                <a:latin typeface="Open Sans"/>
                <a:ea typeface="Open Sans"/>
                <a:cs typeface="Open Sans"/>
                <a:sym typeface="Open Sans"/>
              </a:rPr>
              <a:t>Corinthians</a:t>
            </a:r>
            <a:r>
              <a:rPr lang="en-GB" sz="2300">
                <a:solidFill>
                  <a:schemeClr val="accent1"/>
                </a:solidFill>
                <a:latin typeface="Open Sans"/>
                <a:ea typeface="Open Sans"/>
                <a:cs typeface="Open Sans"/>
                <a:sym typeface="Open Sans"/>
              </a:rPr>
              <a:t> 1:26 - 2:5</a:t>
            </a:r>
            <a:endParaRPr sz="2300">
              <a:solidFill>
                <a:schemeClr val="accent1"/>
              </a:solidFill>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Greek rhetorical speech - academic art of persuasion</a:t>
            </a:r>
            <a:endParaRPr sz="2300">
              <a:latin typeface="Open Sans"/>
              <a:ea typeface="Open Sans"/>
              <a:cs typeface="Open Sans"/>
              <a:sym typeface="Open Sans"/>
            </a:endParaRPr>
          </a:p>
          <a:p>
            <a:pPr indent="-374650" lvl="1" marL="914400" rtl="0" algn="l">
              <a:lnSpc>
                <a:spcPct val="115000"/>
              </a:lnSpc>
              <a:spcBef>
                <a:spcPts val="0"/>
              </a:spcBef>
              <a:spcAft>
                <a:spcPts val="0"/>
              </a:spcAft>
              <a:buSzPts val="2300"/>
              <a:buFont typeface="Open Sans"/>
              <a:buChar char="-"/>
            </a:pPr>
            <a:r>
              <a:rPr i="1" lang="en-GB" sz="2300">
                <a:latin typeface="Open Sans"/>
                <a:ea typeface="Open Sans"/>
                <a:cs typeface="Open Sans"/>
                <a:sym typeface="Open Sans"/>
              </a:rPr>
              <a:t>Sam Leith - You talkin’ to me? e.g. “build, back, better”</a:t>
            </a:r>
            <a:endParaRPr i="1"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Influential Jewish, Alexandrian speaker, Apollos, likely (but inadvertently) caused division when he visited</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Paul didn’t use rhetorical devices to preach the gospel</a:t>
            </a:r>
            <a:endParaRPr i="1"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God’s wisdom revealed through the Holy Spirit is sufficient for its purpose to bring about salvation</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4"/>
          <p:cNvPicPr preferRelativeResize="0"/>
          <p:nvPr/>
        </p:nvPicPr>
        <p:blipFill>
          <a:blip r:embed="rId3">
            <a:alphaModFix/>
          </a:blip>
          <a:stretch>
            <a:fillRect/>
          </a:stretch>
        </p:blipFill>
        <p:spPr>
          <a:xfrm>
            <a:off x="5748225" y="1403600"/>
            <a:ext cx="2974626" cy="2888675"/>
          </a:xfrm>
          <a:prstGeom prst="rect">
            <a:avLst/>
          </a:prstGeom>
          <a:noFill/>
          <a:ln>
            <a:noFill/>
          </a:ln>
        </p:spPr>
      </p:pic>
      <p:sp>
        <p:nvSpPr>
          <p:cNvPr id="152" name="Google Shape;152;p2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 in </a:t>
            </a:r>
            <a:r>
              <a:rPr lang="en-GB" sz="5400"/>
              <a:t>Corinth</a:t>
            </a:r>
            <a:endParaRPr sz="5400"/>
          </a:p>
          <a:p>
            <a:pPr indent="0" lvl="0" marL="0" rtl="0" algn="l">
              <a:spcBef>
                <a:spcPts val="0"/>
              </a:spcBef>
              <a:spcAft>
                <a:spcPts val="0"/>
              </a:spcAft>
              <a:buNone/>
            </a:pPr>
            <a:r>
              <a:t/>
            </a:r>
            <a:endParaRPr/>
          </a:p>
        </p:txBody>
      </p:sp>
      <p:sp>
        <p:nvSpPr>
          <p:cNvPr id="153" name="Google Shape;153;p24"/>
          <p:cNvSpPr txBox="1"/>
          <p:nvPr/>
        </p:nvSpPr>
        <p:spPr>
          <a:xfrm>
            <a:off x="311700" y="1431675"/>
            <a:ext cx="8411100" cy="346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300">
                <a:latin typeface="Open Sans"/>
                <a:ea typeface="Open Sans"/>
                <a:cs typeface="Open Sans"/>
                <a:sym typeface="Open Sans"/>
              </a:rPr>
              <a:t>1 Corinthians</a:t>
            </a:r>
            <a:r>
              <a:rPr lang="en-GB" sz="2300">
                <a:solidFill>
                  <a:schemeClr val="accent1"/>
                </a:solidFill>
                <a:latin typeface="Open Sans"/>
                <a:ea typeface="Open Sans"/>
                <a:cs typeface="Open Sans"/>
                <a:sym typeface="Open Sans"/>
              </a:rPr>
              <a:t> 2:6 - 16</a:t>
            </a:r>
            <a:endParaRPr sz="2300">
              <a:solidFill>
                <a:schemeClr val="accent1"/>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2300">
              <a:solidFill>
                <a:schemeClr val="accent1"/>
              </a:solidFill>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God’s wisdom was hidden before Christ was revealed</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There is an eternal, spiritual nature to reality</a:t>
            </a:r>
            <a:endParaRPr sz="2300">
              <a:solidFill>
                <a:schemeClr val="accent1"/>
              </a:solidFill>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Spiritual understanding comes from God</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Misunderstanding the work of the Holy Spirit can lead to confusion and division in an immature church</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The Spirit is a deposit for our salvation and Holiness</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25"/>
          <p:cNvPicPr preferRelativeResize="0"/>
          <p:nvPr/>
        </p:nvPicPr>
        <p:blipFill>
          <a:blip r:embed="rId3">
            <a:alphaModFix/>
          </a:blip>
          <a:stretch>
            <a:fillRect/>
          </a:stretch>
        </p:blipFill>
        <p:spPr>
          <a:xfrm>
            <a:off x="5748225" y="1403600"/>
            <a:ext cx="2974626" cy="2888675"/>
          </a:xfrm>
          <a:prstGeom prst="rect">
            <a:avLst/>
          </a:prstGeom>
          <a:noFill/>
          <a:ln>
            <a:noFill/>
          </a:ln>
        </p:spPr>
      </p:pic>
      <p:sp>
        <p:nvSpPr>
          <p:cNvPr id="159" name="Google Shape;159;p2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5400">
                <a:solidFill>
                  <a:srgbClr val="0C343D"/>
                </a:solidFill>
              </a:rPr>
              <a:t>Troubles in </a:t>
            </a:r>
            <a:r>
              <a:rPr lang="en-GB" sz="5400"/>
              <a:t>Corinth</a:t>
            </a:r>
            <a:endParaRPr sz="5400"/>
          </a:p>
          <a:p>
            <a:pPr indent="0" lvl="0" marL="0" rtl="0" algn="l">
              <a:spcBef>
                <a:spcPts val="0"/>
              </a:spcBef>
              <a:spcAft>
                <a:spcPts val="0"/>
              </a:spcAft>
              <a:buNone/>
            </a:pPr>
            <a:r>
              <a:t/>
            </a:r>
            <a:endParaRPr/>
          </a:p>
        </p:txBody>
      </p:sp>
      <p:sp>
        <p:nvSpPr>
          <p:cNvPr id="160" name="Google Shape;160;p25"/>
          <p:cNvSpPr txBox="1"/>
          <p:nvPr/>
        </p:nvSpPr>
        <p:spPr>
          <a:xfrm>
            <a:off x="311700" y="1431675"/>
            <a:ext cx="8411100" cy="346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300">
                <a:latin typeface="Open Sans"/>
                <a:ea typeface="Open Sans"/>
                <a:cs typeface="Open Sans"/>
                <a:sym typeface="Open Sans"/>
              </a:rPr>
              <a:t>In </a:t>
            </a:r>
            <a:r>
              <a:rPr lang="en-GB" sz="2300">
                <a:solidFill>
                  <a:schemeClr val="accent1"/>
                </a:solidFill>
                <a:latin typeface="Open Sans"/>
                <a:ea typeface="Open Sans"/>
                <a:cs typeface="Open Sans"/>
                <a:sym typeface="Open Sans"/>
              </a:rPr>
              <a:t>summary</a:t>
            </a:r>
            <a:r>
              <a:rPr lang="en-GB" sz="2300">
                <a:latin typeface="Open Sans"/>
                <a:ea typeface="Open Sans"/>
                <a:cs typeface="Open Sans"/>
                <a:sym typeface="Open Sans"/>
              </a:rPr>
              <a:t> - the church in Corinth is a blessing in </a:t>
            </a:r>
            <a:r>
              <a:rPr lang="en-GB" sz="2300">
                <a:latin typeface="Open Sans"/>
                <a:ea typeface="Open Sans"/>
                <a:cs typeface="Open Sans"/>
                <a:sym typeface="Open Sans"/>
              </a:rPr>
              <a:t>disguise for us as it </a:t>
            </a:r>
            <a:r>
              <a:rPr lang="en-GB" sz="2300">
                <a:latin typeface="Open Sans"/>
                <a:ea typeface="Open Sans"/>
                <a:cs typeface="Open Sans"/>
                <a:sym typeface="Open Sans"/>
              </a:rPr>
              <a:t>helps to:</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Understand the true nature of conflict in a church</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Focus our attention on the unifying items of our faith</a:t>
            </a:r>
            <a:endParaRPr sz="2300">
              <a:latin typeface="Open Sans"/>
              <a:ea typeface="Open Sans"/>
              <a:cs typeface="Open Sans"/>
              <a:sym typeface="Open Sans"/>
            </a:endParaRPr>
          </a:p>
          <a:p>
            <a:pPr indent="-374650" lvl="0" marL="457200" rtl="0" algn="l">
              <a:lnSpc>
                <a:spcPct val="115000"/>
              </a:lnSpc>
              <a:spcBef>
                <a:spcPts val="0"/>
              </a:spcBef>
              <a:spcAft>
                <a:spcPts val="0"/>
              </a:spcAft>
              <a:buSzPts val="2300"/>
              <a:buFont typeface="Open Sans"/>
              <a:buChar char="-"/>
            </a:pPr>
            <a:r>
              <a:rPr lang="en-GB" sz="2300">
                <a:latin typeface="Open Sans"/>
                <a:ea typeface="Open Sans"/>
                <a:cs typeface="Open Sans"/>
                <a:sym typeface="Open Sans"/>
              </a:rPr>
              <a:t>Remember the spiritual, eternal reality that is at work within the people of God  </a:t>
            </a:r>
            <a:endParaRPr sz="2300">
              <a:latin typeface="Open Sans"/>
              <a:ea typeface="Open Sans"/>
              <a:cs typeface="Open Sans"/>
              <a:sym typeface="Open Sans"/>
            </a:endParaRPr>
          </a:p>
          <a:p>
            <a:pPr indent="0" lvl="0" marL="0" rtl="0" algn="l">
              <a:lnSpc>
                <a:spcPct val="115000"/>
              </a:lnSpc>
              <a:spcBef>
                <a:spcPts val="0"/>
              </a:spcBef>
              <a:spcAft>
                <a:spcPts val="0"/>
              </a:spcAft>
              <a:buNone/>
            </a:pPr>
            <a:r>
              <a:t/>
            </a:r>
            <a:endParaRPr sz="2300">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